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18838327934" initials="9" lastIdx="1" clrIdx="0">
    <p:extLst>
      <p:ext uri="{19B8F6BF-5375-455C-9EA6-DF929625EA0E}">
        <p15:presenceInfo xmlns:p15="http://schemas.microsoft.com/office/powerpoint/2012/main" userId="25bf57d9a8fb1f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commentAuthors" Target="commentAuthor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0C87-7D53-8C41-8903-1F8CE2D4D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18848" y="-70820"/>
            <a:ext cx="9755187" cy="2766528"/>
          </a:xfrm>
        </p:spPr>
        <p:txBody>
          <a:bodyPr>
            <a:normAutofit/>
          </a:bodyPr>
          <a:lstStyle/>
          <a:p>
            <a:r>
              <a:rPr lang="en-US"/>
              <a:t>Ocular therapeutics</a:t>
            </a:r>
            <a:br>
              <a:rPr lang="en-US"/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A254D-9D02-9445-BC83-A99E57FA6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467030" y="1663075"/>
            <a:ext cx="10449368" cy="4206436"/>
          </a:xfrm>
        </p:spPr>
        <p:txBody>
          <a:bodyPr/>
          <a:lstStyle/>
          <a:p>
            <a:r>
              <a:rPr lang="en-US" sz="4000" b="1">
                <a:solidFill>
                  <a:schemeClr val="accent1"/>
                </a:solidFill>
              </a:rPr>
              <a:t>💫</a:t>
            </a:r>
            <a:r>
              <a:rPr lang="en-US" sz="6000" b="1">
                <a:solidFill>
                  <a:schemeClr val="accent1"/>
                </a:solidFill>
              </a:rPr>
              <a:t>ROute of administration</a:t>
            </a:r>
          </a:p>
          <a:p>
            <a:endParaRPr lang="en-US" sz="4000" b="1">
              <a:solidFill>
                <a:schemeClr val="accent1"/>
              </a:solidFill>
            </a:endParaRPr>
          </a:p>
          <a:p>
            <a:r>
              <a:rPr lang="en-US" sz="4000" b="1">
                <a:solidFill>
                  <a:schemeClr val="accent1"/>
                </a:solidFill>
              </a:rPr>
              <a:t>P.Ajay Deepak 17 – III – MBBS</a:t>
            </a:r>
          </a:p>
          <a:p>
            <a:r>
              <a:rPr lang="en-US" sz="4000">
                <a:solidFill>
                  <a:schemeClr val="bg1"/>
                </a:solidFill>
              </a:rPr>
              <a:t>Guided by – Dr.Radhika </a:t>
            </a:r>
          </a:p>
          <a:p>
            <a:endParaRPr lang="en-US" sz="4000" b="1">
              <a:solidFill>
                <a:schemeClr val="accent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8027DB-9DCB-B14B-9860-CC7E433E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746"/>
            <a:ext cx="1351876" cy="18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1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3F3B124-B805-E54D-9281-EC15D8A2C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60172" cy="559886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5617789-CCE4-F748-91FC-EA235ACC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172" y="0"/>
            <a:ext cx="1420399" cy="18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4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98BF-CE21-514D-98DE-EB7041A9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67668" cy="1283583"/>
          </a:xfrm>
        </p:spPr>
        <p:txBody>
          <a:bodyPr>
            <a:normAutofit/>
          </a:bodyPr>
          <a:lstStyle/>
          <a:p>
            <a:r>
              <a:rPr lang="en-US" sz="3600"/>
              <a:t>Intraocular penetration of topically instilled drugs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945C-EACB-E244-8E9D-3C95601865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/>
              <a:t>Through cornea – large penEtration</a:t>
            </a:r>
          </a:p>
          <a:p>
            <a:r>
              <a:rPr lang="en-US" sz="2800"/>
              <a:t>Main Barriers </a:t>
            </a:r>
          </a:p>
          <a:p>
            <a:pPr marL="457200" lvl="1" indent="0">
              <a:buNone/>
            </a:pPr>
            <a:r>
              <a:rPr lang="en-US" sz="2600"/>
              <a:t>Epithelium – lipophilic – crossed readily by non polar drugs</a:t>
            </a:r>
          </a:p>
          <a:p>
            <a:pPr marL="457200" lvl="1" indent="0">
              <a:buNone/>
            </a:pPr>
            <a:r>
              <a:rPr lang="en-US" sz="2600"/>
              <a:t>Stroma – hydrophilic – endothelium</a:t>
            </a:r>
          </a:p>
          <a:p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AC65E4-A4C6-4E44-988D-920B1801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872" y="0"/>
            <a:ext cx="1210234" cy="16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366E51-4CA3-4C4E-8233-B9DAE731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68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3200"/>
              <a:t>Features For better penetration of drugs through cornea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C2CE8B-BDA2-1F4F-828C-2A03F785A0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60" y="991618"/>
            <a:ext cx="10394707" cy="4222620"/>
          </a:xfrm>
        </p:spPr>
        <p:txBody>
          <a:bodyPr>
            <a:normAutofit/>
          </a:bodyPr>
          <a:lstStyle/>
          <a:p>
            <a:pPr lvl="1"/>
            <a:r>
              <a:rPr lang="en-US" sz="2600"/>
              <a:t>Soluble both in water and fats</a:t>
            </a:r>
          </a:p>
          <a:p>
            <a:pPr lvl="1"/>
            <a:r>
              <a:rPr lang="en-US" sz="2600"/>
              <a:t>Prodrug - lipophilic</a:t>
            </a:r>
          </a:p>
          <a:p>
            <a:pPr lvl="1"/>
            <a:r>
              <a:rPr lang="en-US" sz="2600"/>
              <a:t>Converted into proper drug</a:t>
            </a:r>
          </a:p>
          <a:p>
            <a:pPr lvl="1"/>
            <a:r>
              <a:rPr lang="en-US" sz="2600"/>
              <a:t>Agents that reduce surface tention Increase Corneal wetting and therefore present more drug For absorption</a:t>
            </a:r>
          </a:p>
          <a:p>
            <a:pPr lvl="1"/>
            <a:r>
              <a:rPr lang="en-US" sz="2600"/>
              <a:t>Benzalkonium chloride (PreservatiVe) also act as wetting agent – increase drug absorption</a:t>
            </a:r>
          </a:p>
          <a:p>
            <a:pPr lvl="1"/>
            <a:endParaRPr lang="en-US" sz="26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7965EEE-C6B8-C343-A8E5-28E6BE03C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234" y="0"/>
            <a:ext cx="1232206" cy="16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6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B047-57AF-3E4D-A3DE-641A9DD1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41" y="184593"/>
            <a:ext cx="10396882" cy="695580"/>
          </a:xfrm>
        </p:spPr>
        <p:txBody>
          <a:bodyPr>
            <a:normAutofit/>
          </a:bodyPr>
          <a:lstStyle/>
          <a:p>
            <a:r>
              <a:rPr lang="en-US" sz="3200"/>
              <a:t>Rate and extent of ocular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7956-FC91-0943-8D23-4F48C8E633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5736" y="1427717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/>
              <a:t>The most important of these are </a:t>
            </a:r>
          </a:p>
          <a:p>
            <a:pPr marL="457200" lvl="1" indent="0">
              <a:buNone/>
            </a:pPr>
            <a:r>
              <a:rPr lang="en-US" sz="2800"/>
              <a:t>Precorneal factor – tear volume (7-30 Micro l )</a:t>
            </a:r>
          </a:p>
          <a:p>
            <a:pPr marL="457200" lvl="1" indent="0">
              <a:buNone/>
            </a:pPr>
            <a:r>
              <a:rPr lang="en-US" sz="2800"/>
              <a:t>Tear turnover time (0.5-2.2 micro L /min )</a:t>
            </a:r>
          </a:p>
          <a:p>
            <a:pPr marL="457200" lvl="1" indent="0">
              <a:buNone/>
            </a:pPr>
            <a:r>
              <a:rPr lang="en-US" sz="2800"/>
              <a:t>Spontaneous blink rate (15 times/min )</a:t>
            </a:r>
          </a:p>
          <a:p>
            <a:pPr marL="457200" lvl="1" indent="0">
              <a:buNone/>
            </a:pPr>
            <a:r>
              <a:rPr lang="en-US" sz="2800"/>
              <a:t>Corneal thickness</a:t>
            </a:r>
          </a:p>
          <a:p>
            <a:pPr marL="457200" lvl="1" indent="0">
              <a:buNone/>
            </a:pPr>
            <a:r>
              <a:rPr lang="en-US" sz="2800"/>
              <a:t>Conjunctival : Corneal surface area ( 17:1 ) </a:t>
            </a:r>
          </a:p>
          <a:p>
            <a:pPr marL="457200" lvl="1" indent="0">
              <a:buNone/>
            </a:pPr>
            <a:r>
              <a:rPr lang="en-US" sz="2800"/>
              <a:t> -also influence ocular absorption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4539DF-800F-8540-8EFB-A9DEC0DD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73" y="2359519"/>
            <a:ext cx="4125552" cy="292693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38398E1-2CF1-4345-9C05-E7CB34171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43" y="0"/>
            <a:ext cx="1018377" cy="135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4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666A8-BDBF-0244-9255-237286AC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3A36-54DE-6849-804C-8C50F4E607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953747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/>
              <a:t>All of these combine to limit the time</a:t>
            </a:r>
          </a:p>
          <a:p>
            <a:r>
              <a:rPr lang="en-US" sz="2800"/>
              <a:t>Drug remains in the conjunctival sac to 3-5 mins on average</a:t>
            </a:r>
          </a:p>
          <a:p>
            <a:r>
              <a:rPr lang="en-US" sz="2800"/>
              <a:t>This time will reduce further if the medication is irritative,causing increased tear production &amp; blinking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4672A4-CABC-AA4D-8D42-2C302AD0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34" y="0"/>
            <a:ext cx="1354557" cy="18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0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BE0B-9E6B-B748-90D0-B0C7FBA98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II) Periocular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216F8-251F-B242-B5A6-45E6A51F54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65025"/>
            <a:ext cx="10394707" cy="3311189"/>
          </a:xfrm>
        </p:spPr>
        <p:txBody>
          <a:bodyPr>
            <a:normAutofit fontScale="92500" lnSpcReduction="20000"/>
          </a:bodyPr>
          <a:lstStyle/>
          <a:p>
            <a:endParaRPr lang="en-US" sz="2800"/>
          </a:p>
          <a:p>
            <a:r>
              <a:rPr lang="en-US" sz="2800"/>
              <a:t>These includes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/>
              <a:t>Subconjunctival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/>
              <a:t>Subtenon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/>
              <a:t>Retrobulbar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/>
              <a:t>Peribulbar</a:t>
            </a:r>
          </a:p>
          <a:p>
            <a:r>
              <a:rPr lang="en-US" sz="2800"/>
              <a:t>Not frequently employed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789B6C-07B4-2641-9C0F-C58265DC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557" y="1721362"/>
            <a:ext cx="5551496" cy="382860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1EEDCFD-E429-4346-8C94-4611F27D8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053" y="0"/>
            <a:ext cx="1097840" cy="14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15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DC57-600D-E940-91FE-99A3E196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38" y="221265"/>
            <a:ext cx="10396882" cy="1151965"/>
          </a:xfrm>
        </p:spPr>
        <p:txBody>
          <a:bodyPr/>
          <a:lstStyle/>
          <a:p>
            <a:r>
              <a:rPr lang="en-US"/>
              <a:t>Subconjunctival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0907-2DDA-2B4E-8AF1-D8F173371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73230"/>
            <a:ext cx="8050500" cy="3311189"/>
          </a:xfrm>
        </p:spPr>
        <p:txBody>
          <a:bodyPr>
            <a:normAutofit/>
          </a:bodyPr>
          <a:lstStyle/>
          <a:p>
            <a:r>
              <a:rPr lang="en-US" sz="3200"/>
              <a:t>Used to achieve higher conc of drugs</a:t>
            </a:r>
          </a:p>
          <a:p>
            <a:r>
              <a:rPr lang="en-US" sz="3200"/>
              <a:t>the drug which can’t pass through cornea </a:t>
            </a:r>
          </a:p>
          <a:p>
            <a:pPr marL="0" indent="0">
              <a:buNone/>
            </a:pPr>
            <a:r>
              <a:rPr lang="en-US" sz="3200"/>
              <a:t>   owing to large sized molecules can</a:t>
            </a:r>
          </a:p>
          <a:p>
            <a:pPr marL="0" indent="0">
              <a:buNone/>
            </a:pPr>
            <a:r>
              <a:rPr lang="en-US" sz="3200"/>
              <a:t>   easily pass through sclera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3C4D6D-C8D2-CC40-A218-2931AD914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82" y="0"/>
            <a:ext cx="1377635" cy="183776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4571F68-31E8-D344-8DE5-F2E6D20C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134" y="2909454"/>
            <a:ext cx="2813632" cy="25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6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06AE-01F8-C442-B13D-9BCA35D7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Subtenon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95F4-7CB1-9F46-9DA6-846DCA9E55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544" y="1709047"/>
            <a:ext cx="11624370" cy="3311189"/>
          </a:xfrm>
        </p:spPr>
        <p:txBody>
          <a:bodyPr>
            <a:noAutofit/>
          </a:bodyPr>
          <a:lstStyle/>
          <a:p>
            <a:r>
              <a:rPr lang="en-US" sz="2800"/>
              <a:t>Preferred over subconjunctival inj</a:t>
            </a:r>
          </a:p>
          <a:p>
            <a:r>
              <a:rPr lang="en-US" sz="2800"/>
              <a:t>Anterior sub-tenon inj. </a:t>
            </a:r>
          </a:p>
          <a:p>
            <a:pPr marL="0" indent="0">
              <a:buNone/>
            </a:pPr>
            <a:r>
              <a:rPr lang="en-US" sz="2800"/>
              <a:t>          to administer steroids in The treatment of severe or resistant uveitis</a:t>
            </a:r>
          </a:p>
          <a:p>
            <a:r>
              <a:rPr lang="en-US" sz="2800"/>
              <a:t>Posterior sub-tenon inj.</a:t>
            </a:r>
          </a:p>
          <a:p>
            <a:pPr marL="457200" lvl="1" indent="0">
              <a:buNone/>
            </a:pPr>
            <a:r>
              <a:rPr lang="en-US" sz="2800"/>
              <a:t>Indicated in patients with intermediate and posterior uveitis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6199F1-F23A-634F-BBE8-DAD6709B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9062" y="14878"/>
            <a:ext cx="1100852" cy="14685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C428299-83CC-8B46-BA35-436488D5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346" y="846076"/>
            <a:ext cx="3677337" cy="22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4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7146-ADE1-E14B-ABEE-A91443D1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Retrobulbar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CD9A-8154-1A46-883C-4B1792A208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555" y="2234541"/>
            <a:ext cx="10394707" cy="3311189"/>
          </a:xfrm>
        </p:spPr>
        <p:txBody>
          <a:bodyPr>
            <a:normAutofit fontScale="77500" lnSpcReduction="20000"/>
          </a:bodyPr>
          <a:lstStyle/>
          <a:p>
            <a:r>
              <a:rPr lang="en-US" sz="3000"/>
              <a:t>For optic neuritis , papillitis, posterior uveitis</a:t>
            </a:r>
          </a:p>
          <a:p>
            <a:r>
              <a:rPr lang="en-US" sz="3000"/>
              <a:t>administering retrobulbar block anasthesia</a:t>
            </a:r>
          </a:p>
          <a:p>
            <a:pPr marL="0" indent="0">
              <a:buNone/>
            </a:pPr>
            <a:r>
              <a:rPr lang="en-US" sz="5400">
                <a:solidFill>
                  <a:schemeClr val="accent1"/>
                </a:solidFill>
              </a:rPr>
              <a:t>Peribulbar injection</a:t>
            </a:r>
          </a:p>
          <a:p>
            <a:r>
              <a:rPr lang="en-US" sz="3000"/>
              <a:t>For injecting anasthetic agents</a:t>
            </a:r>
          </a:p>
          <a:p>
            <a:r>
              <a:rPr lang="en-US" sz="3000"/>
              <a:t>replace the retrobulbar injection </a:t>
            </a:r>
          </a:p>
          <a:p>
            <a:pPr marL="0" indent="0">
              <a:buNone/>
            </a:pPr>
            <a:r>
              <a:rPr lang="en-US" sz="3000"/>
              <a:t>      &amp; facial block anaesthesia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248596-2875-ED46-9BC2-2C878E11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191" y="6112"/>
            <a:ext cx="1268984" cy="169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BCAFA-6BC2-1640-97A0-284AC593B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474" y="1972270"/>
            <a:ext cx="4826701" cy="357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54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F6E-DDF8-3344-A10F-B3F45237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2" y="8279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/>
              <a:t>III) INTRAOCULAR INJECTION AND IMPLANTS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0CF9A-070C-F84C-A38F-7D6440A0BA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27279"/>
            <a:ext cx="11575473" cy="5203442"/>
          </a:xfrm>
        </p:spPr>
        <p:txBody>
          <a:bodyPr>
            <a:noAutofit/>
          </a:bodyPr>
          <a:lstStyle/>
          <a:p>
            <a:r>
              <a:rPr lang="en-US"/>
              <a:t>To deliver drug in max conc. At the target tissue</a:t>
            </a:r>
          </a:p>
          <a:p>
            <a:pPr marL="0" indent="0">
              <a:buNone/>
            </a:pPr>
            <a:r>
              <a:rPr lang="en-US" sz="2000"/>
              <a:t>     Intraocular injection include</a:t>
            </a:r>
          </a:p>
          <a:p>
            <a:pPr marL="457200" lvl="1" indent="0">
              <a:buNone/>
            </a:pPr>
            <a:r>
              <a:rPr lang="en-US" sz="2000"/>
              <a:t>  - intracamEral injection  - into anterior chamber</a:t>
            </a:r>
          </a:p>
          <a:p>
            <a:pPr marL="457200" lvl="1" indent="0">
              <a:buNone/>
            </a:pPr>
            <a:r>
              <a:rPr lang="en-US" sz="2000"/>
              <a:t>  - intravitreal injection – into vitreous cavity</a:t>
            </a:r>
          </a:p>
          <a:p>
            <a:r>
              <a:rPr lang="en-US"/>
              <a:t>Intravitreal drug implants – inserts into vitreous cavity through pars plana for sustained slow release </a:t>
            </a:r>
          </a:p>
          <a:p>
            <a:pPr marL="0" indent="0">
              <a:buNone/>
            </a:pPr>
            <a:r>
              <a:rPr lang="en-US"/>
              <a:t>        Example </a:t>
            </a:r>
          </a:p>
          <a:p>
            <a:pPr marL="0" indent="0">
              <a:buNone/>
            </a:pPr>
            <a:r>
              <a:rPr lang="en-US"/>
              <a:t>                  - steroids implants of flucinolone and dexamethasone – posterior uveitis &amp; diabetic macular oedema </a:t>
            </a:r>
          </a:p>
          <a:p>
            <a:pPr marL="0" indent="0">
              <a:buNone/>
            </a:pPr>
            <a:r>
              <a:rPr lang="en-US"/>
              <a:t>                    -ganciclovir implants for Cytomegalovirus retinitis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168DB0-5DE0-054A-B5C4-4C216322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086" y="0"/>
            <a:ext cx="946933" cy="12632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82F587-75EA-C646-A590-D58B88A7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57" y="1316330"/>
            <a:ext cx="2380685" cy="181725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DFF4110-0942-DF47-A77A-46F43E95C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9030822" y="1309332"/>
            <a:ext cx="1697347" cy="17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E4CB-59B1-D84C-AB56-43C210C1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 of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7C95-26E1-1A43-8B8A-DD826CA9E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8217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4000"/>
              <a:t>By four methods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/>
              <a:t>Topical instillation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/>
              <a:t>Periocular injection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/>
              <a:t>Intraocular injection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/>
              <a:t>Systemic administration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920CC5-62CB-7343-A1AD-718883C4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075" y="0"/>
            <a:ext cx="1570525" cy="20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94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C677-0317-324A-A356-8B5FB9637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IV) Systemic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FCE5-6ACE-5F41-B985-F2A90BD6FD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/>
              <a:t>Oral intake</a:t>
            </a:r>
          </a:p>
          <a:p>
            <a:r>
              <a:rPr lang="en-US" sz="2800"/>
              <a:t>Intramuscular inj.</a:t>
            </a:r>
          </a:p>
          <a:p>
            <a:r>
              <a:rPr lang="en-US" sz="2800"/>
              <a:t>Intravenous Inj.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1F1513-1CA8-4D4F-A294-C6D2DF807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902" y="0"/>
            <a:ext cx="1281209" cy="170913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DF4994-9C50-4D40-9120-CB87EF95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919" y="1956811"/>
            <a:ext cx="4171712" cy="341777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0160B35-406B-0644-A34F-D5CC37AB0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174" y="1956811"/>
            <a:ext cx="2991745" cy="34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0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0F0A-F2B1-E04C-944A-CB5FE051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Systemic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63C20-D620-DE4A-9270-63531CF55F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000"/>
              <a:t>depends upon blood-aqueous Barrier </a:t>
            </a:r>
          </a:p>
          <a:p>
            <a:r>
              <a:rPr lang="en-US" sz="7000"/>
              <a:t> influenced by molecular weight &amp; lipid solubility </a:t>
            </a:r>
          </a:p>
          <a:p>
            <a:r>
              <a:rPr lang="en-US" sz="7000"/>
              <a:t>Only  low molecular weight drugs can cross this blood – aqueous barrier</a:t>
            </a:r>
          </a:p>
          <a:p>
            <a:r>
              <a:rPr lang="en-US" sz="7000"/>
              <a:t>No passage is allowed to large-Sized molecules such as penicillin</a:t>
            </a:r>
          </a:p>
          <a:p>
            <a:r>
              <a:rPr lang="en-US" sz="7000"/>
              <a:t>High lipid solubility can pass easily </a:t>
            </a:r>
          </a:p>
          <a:p>
            <a:pPr marL="0" indent="0">
              <a:buNone/>
            </a:pPr>
            <a:r>
              <a:rPr lang="en-US" sz="7000"/>
              <a:t>           ex- Sulphonamides  16 times more PermeabilE</a:t>
            </a:r>
          </a:p>
          <a:p>
            <a:pPr marL="0" indent="0">
              <a:buNone/>
            </a:pPr>
            <a:r>
              <a:rPr lang="en-US" sz="7000"/>
              <a:t>                  Chloramphenical – enters eye Easily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5769EB-4501-F146-8136-A471A6638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116" y="14479"/>
            <a:ext cx="1366781" cy="18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51F3285-9D92-7447-84B9-E2BAA75D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650042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893DBF-7261-DC4D-ADE0-1E6618E983BE}"/>
              </a:ext>
            </a:extLst>
          </p:cNvPr>
          <p:cNvSpPr txBox="1"/>
          <p:nvPr/>
        </p:nvSpPr>
        <p:spPr>
          <a:xfrm>
            <a:off x="2166198" y="0"/>
            <a:ext cx="321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u="sng"/>
              <a:t>கடினம்</a:t>
            </a:r>
            <a:r>
              <a:rPr lang="en-US" b="1" u="sng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EA0D7-FD5A-6A42-9DB0-B976C92BE9A3}"/>
              </a:ext>
            </a:extLst>
          </p:cNvPr>
          <p:cNvSpPr txBox="1"/>
          <p:nvPr/>
        </p:nvSpPr>
        <p:spPr>
          <a:xfrm>
            <a:off x="1044997" y="732768"/>
            <a:ext cx="101649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கடினமான வாழ்கை பாதை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பயணம் செய்ய நாளும் விரும்பு 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விரும்பிய செயல்கள் விண் நோக்கி செலுத்தும்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பாதை கடினம் பதராய் நீங்கும்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யாவும் இங்கே கடினம் தான்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கடந்து போகும் வரையில் தான்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மலையைக் கண்டு மலைத்து விடாதே </a:t>
            </a:r>
          </a:p>
          <a:p>
            <a:pPr algn="l"/>
            <a:r>
              <a:rPr lang="en-US" sz="3200">
                <a:solidFill>
                  <a:srgbClr val="FF0000"/>
                </a:solidFill>
              </a:rPr>
              <a:t>மரணம் வரையில் முயற்சி நிறுத்தி விடாதே</a:t>
            </a:r>
          </a:p>
          <a:p>
            <a:pPr algn="l"/>
            <a:endParaRPr lang="en-US"/>
          </a:p>
          <a:p>
            <a:pPr algn="l"/>
            <a:r>
              <a:rPr lang="en-US"/>
              <a:t>                                                                                        </a:t>
            </a:r>
            <a:r>
              <a:rPr lang="en-US" sz="3600"/>
              <a:t>- அஜய்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50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089B79-8332-F947-920B-01A5E349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6006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1FA1-1C9E-A847-9F33-09A24E88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63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800"/>
              <a:t>I) Topical instillation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FCFF-12AF-8D4F-90BE-0910E2D9EF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003" y="1476616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/>
              <a:t>Most common route</a:t>
            </a:r>
          </a:p>
          <a:p>
            <a:r>
              <a:rPr lang="en-US" sz="2800"/>
              <a:t>Topical forms –</a:t>
            </a:r>
          </a:p>
          <a:p>
            <a:pPr marL="857250" lvl="1" indent="-400050">
              <a:buAutoNum type="romanUcParenR"/>
            </a:pPr>
            <a:r>
              <a:rPr lang="en-US" sz="2800"/>
              <a:t>Eye drops</a:t>
            </a:r>
          </a:p>
          <a:p>
            <a:pPr marL="857250" lvl="1" indent="-400050">
              <a:buAutoNum type="romanUcParenR"/>
            </a:pPr>
            <a:r>
              <a:rPr lang="en-US" sz="2800"/>
              <a:t>Ointments</a:t>
            </a:r>
          </a:p>
          <a:p>
            <a:pPr marL="857250" lvl="1" indent="-400050">
              <a:buAutoNum type="romanUcParenR"/>
            </a:pPr>
            <a:r>
              <a:rPr lang="en-US" sz="2800"/>
              <a:t>Gels</a:t>
            </a:r>
          </a:p>
          <a:p>
            <a:pPr marL="857250" lvl="1" indent="-400050">
              <a:buAutoNum type="romanUcParenR"/>
            </a:pPr>
            <a:r>
              <a:rPr lang="en-US" sz="2800"/>
              <a:t>Ocuserts</a:t>
            </a:r>
          </a:p>
          <a:p>
            <a:pPr marL="857250" lvl="1" indent="-400050">
              <a:buAutoNum type="romanUcParenR"/>
            </a:pPr>
            <a:r>
              <a:rPr lang="en-US" sz="2800"/>
              <a:t>Soft contact lenses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F488AC-E53B-1E4B-BC35-EED6066D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376" y="1"/>
            <a:ext cx="1319596" cy="176034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4F486B8-7655-E049-ADC7-2BEAC5CD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385" y="3325852"/>
            <a:ext cx="3687842" cy="220127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B4D14E2-75BA-EE42-B8F5-01B7BE4F0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063" y="991242"/>
            <a:ext cx="3426520" cy="228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810A-31AD-2349-9684-4C3C275A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3" y="61123"/>
            <a:ext cx="10396882" cy="1151965"/>
          </a:xfrm>
        </p:spPr>
        <p:txBody>
          <a:bodyPr/>
          <a:lstStyle/>
          <a:p>
            <a:r>
              <a:rPr lang="en-US"/>
              <a:t>Eye drops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5DB9-BBEF-E547-8E5D-5777719CE8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126" y="2014497"/>
            <a:ext cx="10394707" cy="3311189"/>
          </a:xfrm>
        </p:spPr>
        <p:txBody>
          <a:bodyPr>
            <a:normAutofit fontScale="25000" lnSpcReduction="20000"/>
          </a:bodyPr>
          <a:lstStyle/>
          <a:p>
            <a:r>
              <a:rPr lang="en-US" sz="11200"/>
              <a:t>Simplest &amp; convenient method</a:t>
            </a:r>
          </a:p>
          <a:p>
            <a:r>
              <a:rPr lang="en-US" sz="11200"/>
              <a:t>Especially for daytime use</a:t>
            </a:r>
          </a:p>
          <a:p>
            <a:r>
              <a:rPr lang="en-US" sz="11200"/>
              <a:t>In the form of  </a:t>
            </a:r>
          </a:p>
          <a:p>
            <a:pPr lvl="1"/>
            <a:r>
              <a:rPr lang="en-US" sz="11200"/>
              <a:t>Aqueous solution</a:t>
            </a:r>
          </a:p>
          <a:p>
            <a:pPr lvl="1"/>
            <a:r>
              <a:rPr lang="en-US" sz="11200"/>
              <a:t>Aqueous suspension</a:t>
            </a:r>
          </a:p>
          <a:p>
            <a:pPr lvl="1"/>
            <a:r>
              <a:rPr lang="en-US" sz="11200"/>
              <a:t>Oily solution</a:t>
            </a:r>
          </a:p>
          <a:p>
            <a:r>
              <a:rPr lang="en-US" sz="11200"/>
              <a:t>Drug action – Immediate action</a:t>
            </a:r>
          </a:p>
          <a:p>
            <a:r>
              <a:rPr lang="en-US" sz="11200"/>
              <a:t>Quickly diluted by tears ( within a minute )</a:t>
            </a:r>
          </a:p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E0AD6E-1CBD-F341-9D74-4C49F123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75" y="1"/>
            <a:ext cx="1090841" cy="145518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4683461-309B-C540-B9D2-E2CBE2D6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876" y="1430734"/>
            <a:ext cx="5446875" cy="353245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2BD18A0-09A0-6848-8A0D-8162BE34B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772402"/>
            <a:ext cx="1409905" cy="12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7D06-0A27-0847-BFA7-E804CCAA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58" y="0"/>
            <a:ext cx="10396882" cy="1151965"/>
          </a:xfrm>
        </p:spPr>
        <p:txBody>
          <a:bodyPr/>
          <a:lstStyle/>
          <a:p>
            <a:r>
              <a:rPr lang="en-US"/>
              <a:t>Eye ointment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47DF1-050F-D442-A6F7-12FA2457E0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773405"/>
            <a:ext cx="10394707" cy="3311189"/>
          </a:xfrm>
        </p:spPr>
        <p:txBody>
          <a:bodyPr>
            <a:normAutofit fontScale="77500" lnSpcReduction="20000"/>
          </a:bodyPr>
          <a:lstStyle/>
          <a:p>
            <a:r>
              <a:rPr lang="en-US" sz="3200"/>
              <a:t>It increases bioavailability by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/>
              <a:t>Increase tissue contact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/>
              <a:t>Preventing dilution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/>
              <a:t>Quick absorption</a:t>
            </a:r>
          </a:p>
          <a:p>
            <a:r>
              <a:rPr lang="en-US" sz="3400"/>
              <a:t>Not for immediate use</a:t>
            </a:r>
          </a:p>
          <a:p>
            <a:r>
              <a:rPr lang="en-US" sz="3400"/>
              <a:t>Blur the vision</a:t>
            </a:r>
          </a:p>
          <a:p>
            <a:r>
              <a:rPr lang="en-US" sz="3400"/>
              <a:t>Best at bedtime application </a:t>
            </a:r>
          </a:p>
          <a:p>
            <a:pPr marL="457200" lvl="1" indent="0">
              <a:buNone/>
            </a:pPr>
            <a:endParaRPr lang="en-US" sz="3000"/>
          </a:p>
          <a:p>
            <a:pPr marL="457200" lvl="1" indent="0">
              <a:buNone/>
            </a:pPr>
            <a:endParaRPr lang="en-US" sz="3000"/>
          </a:p>
          <a:p>
            <a:pPr marL="457200" lvl="1" indent="0">
              <a:buNone/>
            </a:pPr>
            <a:endParaRPr lang="en-US" sz="3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FB4497-7D63-F241-B595-70F5610B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174" y="-28138"/>
            <a:ext cx="1194068" cy="159288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2EC47F3-ABD7-B34E-8928-309133639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73" y="2099521"/>
            <a:ext cx="6185435" cy="18571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48F7188-44F7-1D40-AB9D-B5ABB9AB6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634" y="3956666"/>
            <a:ext cx="2167429" cy="16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2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0523-18CC-B242-A091-55FD44E4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39" y="547254"/>
            <a:ext cx="10396882" cy="1151965"/>
          </a:xfrm>
        </p:spPr>
        <p:txBody>
          <a:bodyPr/>
          <a:lstStyle/>
          <a:p>
            <a:r>
              <a:rPr lang="en-US"/>
              <a:t>Gels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248EF-1AE0-0744-BD5B-0C45497194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3545" y="1699219"/>
            <a:ext cx="10394707" cy="3311189"/>
          </a:xfrm>
        </p:spPr>
        <p:txBody>
          <a:bodyPr>
            <a:normAutofit/>
          </a:bodyPr>
          <a:lstStyle/>
          <a:p>
            <a:r>
              <a:rPr lang="en-US" sz="3200"/>
              <a:t>Has long contact time</a:t>
            </a:r>
          </a:p>
          <a:p>
            <a:r>
              <a:rPr lang="en-US" sz="3200"/>
              <a:t>Don’t cause much blurring of vision</a:t>
            </a:r>
          </a:p>
          <a:p>
            <a:r>
              <a:rPr lang="en-US" sz="3200"/>
              <a:t>Costly</a:t>
            </a:r>
          </a:p>
          <a:p>
            <a:r>
              <a:rPr lang="en-US" sz="3200"/>
              <a:t>Difficult to prepare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AF979A-AFF2-5D48-B109-CE068A48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64" y="0"/>
            <a:ext cx="1273777" cy="16992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C58380C-67EB-4B4F-B940-7EEF9209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66" y="3215070"/>
            <a:ext cx="4953255" cy="2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6014-235A-8C4A-8EA1-0E023F52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Ocuserts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F2AD-5129-474A-A3DE-0FA5CC787E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14497"/>
            <a:ext cx="10394707" cy="3311189"/>
          </a:xfrm>
        </p:spPr>
        <p:txBody>
          <a:bodyPr>
            <a:normAutofit fontScale="92500"/>
          </a:bodyPr>
          <a:lstStyle/>
          <a:p>
            <a:r>
              <a:rPr lang="en-US" sz="2800"/>
              <a:t>Drug delivery through a memberane</a:t>
            </a:r>
          </a:p>
          <a:p>
            <a:r>
              <a:rPr lang="en-US" sz="2800"/>
              <a:t>Placed in upper/lower fornix</a:t>
            </a:r>
          </a:p>
          <a:p>
            <a:r>
              <a:rPr lang="en-US" sz="2800"/>
              <a:t>Drug released upto a week</a:t>
            </a:r>
          </a:p>
          <a:p>
            <a:r>
              <a:rPr lang="en-US" sz="2800"/>
              <a:t>In constant rate</a:t>
            </a:r>
          </a:p>
          <a:p>
            <a:pPr marL="0" indent="0">
              <a:buNone/>
            </a:pPr>
            <a:r>
              <a:rPr lang="en-US" sz="2800"/>
              <a:t>Pilocarpine ocuserts – Poag – controls IOP with fewer side effects</a:t>
            </a:r>
          </a:p>
          <a:p>
            <a:pPr marL="0" indent="0">
              <a:buNone/>
            </a:pPr>
            <a:endParaRPr lang="en-US" sz="2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DF8B4D-5D3F-C047-AFAE-C1480FD52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107" y="0"/>
            <a:ext cx="1510117" cy="201449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1172506-717D-8C49-96CD-AA7DE1D8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57" y="2310449"/>
            <a:ext cx="4972050" cy="205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5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7DB46AA-1DFA-F345-9D71-A8F0DC89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4475" cy="56355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6EC2A99-22FC-3443-AB33-D0E83ADC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093" y="0"/>
            <a:ext cx="1337924" cy="17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4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9D9C-0E17-4A4B-B01B-CA1E53EB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87" y="42582"/>
            <a:ext cx="10396882" cy="1151965"/>
          </a:xfrm>
        </p:spPr>
        <p:txBody>
          <a:bodyPr/>
          <a:lstStyle/>
          <a:p>
            <a:r>
              <a:rPr lang="en-US"/>
              <a:t>Soft contact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C0A42-45EF-FD4E-8148-FCED2DC5B0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387" y="539104"/>
            <a:ext cx="10394707" cy="3311189"/>
          </a:xfrm>
        </p:spPr>
        <p:txBody>
          <a:bodyPr>
            <a:normAutofit lnSpcReduction="10000"/>
          </a:bodyPr>
          <a:lstStyle/>
          <a:p>
            <a:endParaRPr lang="en-US" sz="2800"/>
          </a:p>
          <a:p>
            <a:r>
              <a:rPr lang="en-US" sz="2800"/>
              <a:t>For higher conc. Drug delivering – emergency treatment</a:t>
            </a:r>
          </a:p>
          <a:p>
            <a:r>
              <a:rPr lang="en-US" sz="2800"/>
              <a:t>Pre-soaked in 1% pilocarpine=4% pilocarpine eye drops in acute angle closure glaucoma</a:t>
            </a:r>
          </a:p>
          <a:p>
            <a:r>
              <a:rPr lang="en-US" sz="2800"/>
              <a:t>It is also used to deliver antibiotics &amp; antiviral drugs – in corneal ulcer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5EE54B-F2A1-944A-9DDF-DE3C349B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830" y="-34183"/>
            <a:ext cx="1302457" cy="173747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751A3BE-1B8B-2041-BB03-82B850EB4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151" y="3300284"/>
            <a:ext cx="4241462" cy="31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00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Main Event</vt:lpstr>
      <vt:lpstr>Ocular therapeutics </vt:lpstr>
      <vt:lpstr>Route of administration</vt:lpstr>
      <vt:lpstr>I) Topical instillation</vt:lpstr>
      <vt:lpstr>Eye drops</vt:lpstr>
      <vt:lpstr>Eye ointment</vt:lpstr>
      <vt:lpstr>Gels</vt:lpstr>
      <vt:lpstr>Ocuserts</vt:lpstr>
      <vt:lpstr>PowerPoint Presentation</vt:lpstr>
      <vt:lpstr>Soft contact lenses</vt:lpstr>
      <vt:lpstr>PowerPoint Presentation</vt:lpstr>
      <vt:lpstr>Intraocular penetration of topically instilled drugs </vt:lpstr>
      <vt:lpstr>Features For better penetration of drugs through cornea</vt:lpstr>
      <vt:lpstr>Rate and extent of ocular absorption</vt:lpstr>
      <vt:lpstr>Cont:</vt:lpstr>
      <vt:lpstr>II) Periocular injection</vt:lpstr>
      <vt:lpstr>Subconjunctival injection</vt:lpstr>
      <vt:lpstr>Subtenon injection</vt:lpstr>
      <vt:lpstr>Retrobulbar injection</vt:lpstr>
      <vt:lpstr>III) INTRAOCULAR INJECTION AND IMPLANTS</vt:lpstr>
      <vt:lpstr>IV) Systemic administration</vt:lpstr>
      <vt:lpstr>Systemic administration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Ocular therapeutics </dc:title>
  <dc:creator>918838327934</dc:creator>
  <cp:lastModifiedBy>918838327934</cp:lastModifiedBy>
  <cp:revision>11</cp:revision>
  <dcterms:created xsi:type="dcterms:W3CDTF">2021-11-21T08:29:20Z</dcterms:created>
  <dcterms:modified xsi:type="dcterms:W3CDTF">2022-01-15T16:04:33Z</dcterms:modified>
</cp:coreProperties>
</file>